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309" r:id="rId3"/>
    <p:sldId id="310" r:id="rId4"/>
    <p:sldId id="262" r:id="rId5"/>
    <p:sldId id="258" r:id="rId6"/>
    <p:sldId id="264" r:id="rId7"/>
    <p:sldId id="265" r:id="rId8"/>
    <p:sldId id="266" r:id="rId9"/>
    <p:sldId id="260" r:id="rId10"/>
    <p:sldId id="267" r:id="rId11"/>
    <p:sldId id="269" r:id="rId12"/>
    <p:sldId id="270" r:id="rId13"/>
    <p:sldId id="268" r:id="rId14"/>
    <p:sldId id="271" r:id="rId15"/>
    <p:sldId id="274" r:id="rId16"/>
    <p:sldId id="273" r:id="rId17"/>
    <p:sldId id="272" r:id="rId18"/>
    <p:sldId id="259" r:id="rId19"/>
    <p:sldId id="277" r:id="rId20"/>
    <p:sldId id="278" r:id="rId21"/>
    <p:sldId id="275" r:id="rId22"/>
    <p:sldId id="281" r:id="rId23"/>
    <p:sldId id="282" r:id="rId24"/>
    <p:sldId id="283" r:id="rId25"/>
    <p:sldId id="284" r:id="rId26"/>
    <p:sldId id="285" r:id="rId27"/>
    <p:sldId id="276" r:id="rId28"/>
    <p:sldId id="279" r:id="rId29"/>
    <p:sldId id="280" r:id="rId30"/>
    <p:sldId id="286" r:id="rId31"/>
    <p:sldId id="287" r:id="rId32"/>
    <p:sldId id="288" r:id="rId33"/>
    <p:sldId id="311" r:id="rId34"/>
    <p:sldId id="312" r:id="rId35"/>
    <p:sldId id="299" r:id="rId36"/>
    <p:sldId id="300" r:id="rId37"/>
    <p:sldId id="298" r:id="rId38"/>
    <p:sldId id="324" r:id="rId39"/>
    <p:sldId id="325" r:id="rId40"/>
    <p:sldId id="326" r:id="rId41"/>
    <p:sldId id="327" r:id="rId42"/>
    <p:sldId id="328" r:id="rId43"/>
    <p:sldId id="329" r:id="rId44"/>
    <p:sldId id="330" r:id="rId45"/>
    <p:sldId id="289" r:id="rId46"/>
    <p:sldId id="301" r:id="rId47"/>
    <p:sldId id="302" r:id="rId48"/>
    <p:sldId id="303" r:id="rId49"/>
    <p:sldId id="304" r:id="rId50"/>
    <p:sldId id="313" r:id="rId51"/>
    <p:sldId id="314" r:id="rId52"/>
    <p:sldId id="307" r:id="rId53"/>
    <p:sldId id="306" r:id="rId54"/>
    <p:sldId id="305" r:id="rId55"/>
    <p:sldId id="308" r:id="rId56"/>
    <p:sldId id="320" r:id="rId57"/>
    <p:sldId id="321" r:id="rId58"/>
    <p:sldId id="319" r:id="rId59"/>
    <p:sldId id="322" r:id="rId60"/>
    <p:sldId id="318" r:id="rId61"/>
    <p:sldId id="315" r:id="rId62"/>
    <p:sldId id="316" r:id="rId63"/>
    <p:sldId id="294" r:id="rId64"/>
    <p:sldId id="297" r:id="rId65"/>
    <p:sldId id="317" r:id="rId66"/>
    <p:sldId id="295" r:id="rId67"/>
    <p:sldId id="296" r:id="rId68"/>
    <p:sldId id="323" r:id="rId6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8615"/>
    <a:srgbClr val="DD8511"/>
    <a:srgbClr val="9F2B68"/>
    <a:srgbClr val="30A956"/>
    <a:srgbClr val="33A956"/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5"/>
  </p:normalViewPr>
  <p:slideViewPr>
    <p:cSldViewPr snapToGrid="0" snapToObjects="1">
      <p:cViewPr>
        <p:scale>
          <a:sx n="84" d="100"/>
          <a:sy n="84" d="100"/>
        </p:scale>
        <p:origin x="164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A1A42-C10F-594F-B61D-CB53DA06D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0C9F59-F9C8-8441-B421-C2BFC3625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EBDF2-4559-F14D-BA9D-A67657593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D03BE-2616-3D43-9296-F5F41B4FA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0A9FB-5E4F-5C4C-A0BD-B622341D0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806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F8D21-5CFB-754E-AE5A-B64C2654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E3E3C9-6369-DD4F-827B-D7B6D1143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15500D-7851-ED4F-B9EF-B42B2ABB6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E57F92-FCEC-1B42-844E-E81569653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2BF5B-0116-1544-A636-C4A593471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96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0ED2DC-DFF6-EC46-9FC3-107F2D3821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FAAE1-6AA3-5949-93C1-B3C7978CDB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9FC29-37D7-1940-BC29-CE386433A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DD9AC-1ADB-2E45-B1DF-D4163163F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E89CCA-2988-CA4B-819E-9A186247D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183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7705B-8442-8E4A-BD71-3844D905D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9C192-2204-1B42-8D04-0BBB4769A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3BCB0-02BA-5E4E-B790-1E59A45C3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175AF-D226-F249-BE1D-6BBFBF29F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18AF4-22B4-1A47-8B8C-F03C3ECEA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38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12C7E-6B11-894A-8010-773D36C51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9342-24A2-EC47-AEBC-0E9EEFDB0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C2468-2EA5-A148-9488-845FB7F6B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9EF63-5CD8-E044-B794-E56C2BB54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5C5F25-B8E0-594A-9400-AF7596637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61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59A7F-BF0A-5844-8780-11EBE334C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0E598-B834-DC4C-8CE5-38D2F8E7E7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98EF6-08EF-6646-99D8-1CE261AA7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84581-53C6-C24C-9880-0AEEE316C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8CD439-9D97-A148-B1BE-7909A5B9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BB5D20-EF07-DE4B-9036-1DE365445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12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23BEF-E8E6-C64B-9B20-6A99E8A6A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C83CC4-0D15-9140-BBFA-A2885340F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0F75D8-8FD5-8146-AFC8-FB8496C07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23D366-4F4B-614B-9841-32ADB94CF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680CF3-6984-4B47-9B95-1398E863C3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1F4A345-F614-7A41-BD8C-8ADEB9F9E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68FC06-8EBC-744F-9D96-8668F9EC0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1E67F9-6288-8745-A048-B079CC5E0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35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C5C75-C558-214A-BFB5-CCE0C9FDF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F1DE35-C649-6C42-B571-79566AFB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7DED68-A984-4840-A7DA-70FBE7728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C29087-87CD-ED45-8FF7-8188D79FF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2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197C7-194F-A843-922F-33539A7B8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6192C-F041-3B4E-9870-476D242B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BB063C-AA67-3A4A-8483-49E015592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5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307B6-A4FD-B24B-A92C-951A03715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A1EF8-82CD-7547-A7A4-B546B01955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2CC40E-060A-3143-B1A9-E0D12C45A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A179F-AFFE-1C4F-997F-46218511F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9BD885-3C8D-B847-B3C0-98A2A0F9F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69900-FF32-B74F-9AE1-CA722486E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21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3DEE9-47FC-104B-AB79-72B630BB0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BBA25C-FAB1-4D47-AFCE-B41970BAD9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6C80FD-022B-7443-94A3-7E6DECB43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F6A8B-FD09-0641-880A-263C9230F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103D7-66A6-0747-BAA3-662AC914B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C7362-DD88-EE44-848B-74174FEF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320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418A13-7205-514A-810E-867822468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9E58B-6CE5-FD4A-BB70-5ACC3A8242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D3F5F-D5FB-184F-ACCF-EC315953B1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61CAA-7D59-E143-965C-900289DCD974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3DC2E2-FA57-9745-AB9C-48468D2DA5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AA4C6-0150-9E44-9654-9832AE90A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3F89A-3785-FF42-8FC5-CD86668B5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73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5400" y="830235"/>
            <a:ext cx="4521200" cy="51975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70E7EE7-A6A4-F44F-8C66-3C9657C63043}"/>
              </a:ext>
            </a:extLst>
          </p:cNvPr>
          <p:cNvSpPr txBox="1"/>
          <p:nvPr/>
        </p:nvSpPr>
        <p:spPr>
          <a:xfrm>
            <a:off x="6070600" y="6247825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Session 1: Coding Basics</a:t>
            </a:r>
            <a:endParaRPr lang="en-US" sz="3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8158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BE20A-23C3-7F4D-B20B-E3F0966CD658}"/>
              </a:ext>
            </a:extLst>
          </p:cNvPr>
          <p:cNvSpPr/>
          <p:nvPr/>
        </p:nvSpPr>
        <p:spPr>
          <a:xfrm>
            <a:off x="3797300" y="2597577"/>
            <a:ext cx="8128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66C10-6A44-4946-99E2-6B69EFBE3792}"/>
              </a:ext>
            </a:extLst>
          </p:cNvPr>
          <p:cNvSpPr txBox="1"/>
          <p:nvPr/>
        </p:nvSpPr>
        <p:spPr>
          <a:xfrm>
            <a:off x="6745422" y="2318772"/>
            <a:ext cx="4836977" cy="1569660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Directories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Branching points in the file system (think folders!)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Used to organize files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D6EF4C-BD20-9140-B629-387F33F3E866}"/>
              </a:ext>
            </a:extLst>
          </p:cNvPr>
          <p:cNvCxnSpPr>
            <a:cxnSpLocks/>
          </p:cNvCxnSpPr>
          <p:nvPr/>
        </p:nvCxnSpPr>
        <p:spPr>
          <a:xfrm flipV="1">
            <a:off x="4610100" y="2318772"/>
            <a:ext cx="2135322" cy="278805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6787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BE20A-23C3-7F4D-B20B-E3F0966CD658}"/>
              </a:ext>
            </a:extLst>
          </p:cNvPr>
          <p:cNvSpPr/>
          <p:nvPr/>
        </p:nvSpPr>
        <p:spPr>
          <a:xfrm>
            <a:off x="5753099" y="4858177"/>
            <a:ext cx="558801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66C10-6A44-4946-99E2-6B69EFBE3792}"/>
              </a:ext>
            </a:extLst>
          </p:cNvPr>
          <p:cNvSpPr txBox="1"/>
          <p:nvPr/>
        </p:nvSpPr>
        <p:spPr>
          <a:xfrm>
            <a:off x="6745422" y="2318772"/>
            <a:ext cx="4836977" cy="1200329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How computers store information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D6EF4C-BD20-9140-B629-387F33F3E866}"/>
              </a:ext>
            </a:extLst>
          </p:cNvPr>
          <p:cNvCxnSpPr>
            <a:cxnSpLocks/>
          </p:cNvCxnSpPr>
          <p:nvPr/>
        </p:nvCxnSpPr>
        <p:spPr>
          <a:xfrm flipV="1">
            <a:off x="6311900" y="2318773"/>
            <a:ext cx="433522" cy="2539404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57428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BE20A-23C3-7F4D-B20B-E3F0966CD658}"/>
              </a:ext>
            </a:extLst>
          </p:cNvPr>
          <p:cNvSpPr/>
          <p:nvPr/>
        </p:nvSpPr>
        <p:spPr>
          <a:xfrm>
            <a:off x="5753099" y="4858177"/>
            <a:ext cx="558801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66C10-6A44-4946-99E2-6B69EFBE3792}"/>
              </a:ext>
            </a:extLst>
          </p:cNvPr>
          <p:cNvSpPr txBox="1"/>
          <p:nvPr/>
        </p:nvSpPr>
        <p:spPr>
          <a:xfrm>
            <a:off x="6745422" y="2318772"/>
            <a:ext cx="4836977" cy="1938992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How computers store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Always located inside a directory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D6EF4C-BD20-9140-B629-387F33F3E866}"/>
              </a:ext>
            </a:extLst>
          </p:cNvPr>
          <p:cNvCxnSpPr>
            <a:cxnSpLocks/>
          </p:cNvCxnSpPr>
          <p:nvPr/>
        </p:nvCxnSpPr>
        <p:spPr>
          <a:xfrm flipV="1">
            <a:off x="6311900" y="2318773"/>
            <a:ext cx="433522" cy="2539404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852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BE20A-23C3-7F4D-B20B-E3F0966CD658}"/>
              </a:ext>
            </a:extLst>
          </p:cNvPr>
          <p:cNvSpPr/>
          <p:nvPr/>
        </p:nvSpPr>
        <p:spPr>
          <a:xfrm>
            <a:off x="5753099" y="4858177"/>
            <a:ext cx="558801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66C10-6A44-4946-99E2-6B69EFBE3792}"/>
              </a:ext>
            </a:extLst>
          </p:cNvPr>
          <p:cNvSpPr txBox="1"/>
          <p:nvPr/>
        </p:nvSpPr>
        <p:spPr>
          <a:xfrm>
            <a:off x="6745422" y="2318772"/>
            <a:ext cx="4836977" cy="2308324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How computers store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Always located inside a directory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Cannot contain other files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D6EF4C-BD20-9140-B629-387F33F3E866}"/>
              </a:ext>
            </a:extLst>
          </p:cNvPr>
          <p:cNvCxnSpPr>
            <a:cxnSpLocks/>
          </p:cNvCxnSpPr>
          <p:nvPr/>
        </p:nvCxnSpPr>
        <p:spPr>
          <a:xfrm flipV="1">
            <a:off x="6311900" y="2318773"/>
            <a:ext cx="433522" cy="2539404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878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</p:spTree>
    <p:extLst>
      <p:ext uri="{BB962C8B-B14F-4D97-AF65-F5344CB8AC3E}">
        <p14:creationId xmlns:p14="http://schemas.microsoft.com/office/powerpoint/2010/main" val="28803275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C97DFB-2F18-FE45-A989-CE36AE692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35800" y="1936752"/>
            <a:ext cx="34417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</p:spTree>
    <p:extLst>
      <p:ext uri="{BB962C8B-B14F-4D97-AF65-F5344CB8AC3E}">
        <p14:creationId xmlns:p14="http://schemas.microsoft.com/office/powerpoint/2010/main" val="36101434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C97DFB-2F18-FE45-A989-CE36AE692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35800" y="1936752"/>
            <a:ext cx="34417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57DAB-E911-5C4F-87D9-A85FE387B28A}"/>
              </a:ext>
            </a:extLst>
          </p:cNvPr>
          <p:cNvCxnSpPr>
            <a:cxnSpLocks/>
          </p:cNvCxnSpPr>
          <p:nvPr/>
        </p:nvCxnSpPr>
        <p:spPr>
          <a:xfrm>
            <a:off x="5118100" y="1936752"/>
            <a:ext cx="2997200" cy="336548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463E9FFE-41A7-244C-8822-1480FEEB378A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0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C97DFB-2F18-FE45-A989-CE36AE692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35800" y="1936752"/>
            <a:ext cx="34417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57DAB-E911-5C4F-87D9-A85FE387B28A}"/>
              </a:ext>
            </a:extLst>
          </p:cNvPr>
          <p:cNvCxnSpPr>
            <a:cxnSpLocks/>
          </p:cNvCxnSpPr>
          <p:nvPr/>
        </p:nvCxnSpPr>
        <p:spPr>
          <a:xfrm>
            <a:off x="5118100" y="1936752"/>
            <a:ext cx="2997200" cy="336548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3CF3CFF-B7E7-514F-ACF3-DC3EDE975354}"/>
              </a:ext>
            </a:extLst>
          </p:cNvPr>
          <p:cNvSpPr/>
          <p:nvPr/>
        </p:nvSpPr>
        <p:spPr>
          <a:xfrm>
            <a:off x="3797300" y="2597577"/>
            <a:ext cx="8128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3E9FFE-41A7-244C-8822-1480FEEB378A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B47B02-AB20-7C46-A135-C463D794861F}"/>
              </a:ext>
            </a:extLst>
          </p:cNvPr>
          <p:cNvCxnSpPr>
            <a:cxnSpLocks/>
          </p:cNvCxnSpPr>
          <p:nvPr/>
        </p:nvCxnSpPr>
        <p:spPr>
          <a:xfrm>
            <a:off x="4610100" y="2597578"/>
            <a:ext cx="4191000" cy="831422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8052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C97DFB-2F18-FE45-A989-CE36AE692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035800" y="1936752"/>
            <a:ext cx="3441700" cy="344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D3F24D-1841-C04B-945F-2DD6FC3564E1}"/>
              </a:ext>
            </a:extLst>
          </p:cNvPr>
          <p:cNvSpPr/>
          <p:nvPr/>
        </p:nvSpPr>
        <p:spPr>
          <a:xfrm>
            <a:off x="5753099" y="4858177"/>
            <a:ext cx="558801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57DAB-E911-5C4F-87D9-A85FE387B28A}"/>
              </a:ext>
            </a:extLst>
          </p:cNvPr>
          <p:cNvCxnSpPr>
            <a:cxnSpLocks/>
          </p:cNvCxnSpPr>
          <p:nvPr/>
        </p:nvCxnSpPr>
        <p:spPr>
          <a:xfrm>
            <a:off x="5118100" y="1936752"/>
            <a:ext cx="2997200" cy="336548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3CF3CFF-B7E7-514F-ACF3-DC3EDE975354}"/>
              </a:ext>
            </a:extLst>
          </p:cNvPr>
          <p:cNvSpPr/>
          <p:nvPr/>
        </p:nvSpPr>
        <p:spPr>
          <a:xfrm>
            <a:off x="3797300" y="2597577"/>
            <a:ext cx="8128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3E9FFE-41A7-244C-8822-1480FEEB378A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EB47B02-AB20-7C46-A135-C463D794861F}"/>
              </a:ext>
            </a:extLst>
          </p:cNvPr>
          <p:cNvCxnSpPr>
            <a:cxnSpLocks/>
          </p:cNvCxnSpPr>
          <p:nvPr/>
        </p:nvCxnSpPr>
        <p:spPr>
          <a:xfrm>
            <a:off x="4610100" y="2597578"/>
            <a:ext cx="4191000" cy="831422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1652CB-E6B5-254F-8FA1-47F2BD1AACC3}"/>
              </a:ext>
            </a:extLst>
          </p:cNvPr>
          <p:cNvCxnSpPr>
            <a:cxnSpLocks/>
          </p:cNvCxnSpPr>
          <p:nvPr/>
        </p:nvCxnSpPr>
        <p:spPr>
          <a:xfrm flipV="1">
            <a:off x="6311900" y="4483100"/>
            <a:ext cx="1562100" cy="375078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4132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Navigating 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lot of people interact with their computer using 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GUI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(graphical user interface), which is a visual representation of communication between you and your computer.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05563C0-7169-264F-99BD-50C814CF9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100" y="2003094"/>
            <a:ext cx="4029406" cy="4029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94AA2031-0E83-4C46-8B7D-AC5DB0D4C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096" y="2003094"/>
            <a:ext cx="4029406" cy="4029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0144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4771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Navigating 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lot of people interact with their computer using 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GUI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(graphical user interface), which is a visual representation of communication between you and your computer.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305563C0-7169-264F-99BD-50C814CF99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9100" y="2003094"/>
            <a:ext cx="4029406" cy="4029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94AA2031-0E83-4C46-8B7D-AC5DB0D4CC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096" y="2003094"/>
            <a:ext cx="4029406" cy="4029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F737545A-A4FB-8A4F-B222-0EEE6F0593A8}"/>
              </a:ext>
            </a:extLst>
          </p:cNvPr>
          <p:cNvSpPr txBox="1">
            <a:spLocks/>
          </p:cNvSpPr>
          <p:nvPr/>
        </p:nvSpPr>
        <p:spPr>
          <a:xfrm>
            <a:off x="7997493" y="6252097"/>
            <a:ext cx="4029407" cy="42024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But this isn’t the only way…</a:t>
            </a:r>
          </a:p>
        </p:txBody>
      </p:sp>
    </p:spTree>
    <p:extLst>
      <p:ext uri="{BB962C8B-B14F-4D97-AF65-F5344CB8AC3E}">
        <p14:creationId xmlns:p14="http://schemas.microsoft.com/office/powerpoint/2010/main" val="930809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Terminal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terminal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an interface that lets you access the command line and accepts text input from you and uses that input to tell the computer to do stuff.</a:t>
            </a:r>
          </a:p>
        </p:txBody>
      </p:sp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0872507-D863-5242-A578-D73ABF3B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803" y="2127253"/>
            <a:ext cx="6288393" cy="3778247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</p:spTree>
    <p:extLst>
      <p:ext uri="{BB962C8B-B14F-4D97-AF65-F5344CB8AC3E}">
        <p14:creationId xmlns:p14="http://schemas.microsoft.com/office/powerpoint/2010/main" val="10008907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Why should you use the terminal?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terminal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generally faster and more flexible than 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GUI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, and a lot of pretty cool bioinformatics packages and programs require some terminal know-how.</a:t>
            </a:r>
          </a:p>
        </p:txBody>
      </p:sp>
    </p:spTree>
    <p:extLst>
      <p:ext uri="{BB962C8B-B14F-4D97-AF65-F5344CB8AC3E}">
        <p14:creationId xmlns:p14="http://schemas.microsoft.com/office/powerpoint/2010/main" val="1732058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Why should you use the terminal?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terminal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generally faster and more flexible than 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GUI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, and a lot of pretty cool bioinformatics packages and programs require some terminal know-how.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27F6DE3-F029-5F43-B3C2-7B8450971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00"/>
          <a:stretch/>
        </p:blipFill>
        <p:spPr bwMode="auto">
          <a:xfrm>
            <a:off x="3258902" y="3165723"/>
            <a:ext cx="1703723" cy="1908781"/>
          </a:xfrm>
          <a:prstGeom prst="rect">
            <a:avLst/>
          </a:prstGeom>
          <a:noFill/>
          <a:ln w="38100">
            <a:solidFill>
              <a:srgbClr val="9F2B6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543F016C-6BC1-294A-B248-711F3DB86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751" y="2450534"/>
            <a:ext cx="1523281" cy="152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351E1A49-EACD-BF47-AD70-E05D6B321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750" y="4120114"/>
            <a:ext cx="1523281" cy="152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1554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Why should you use the terminal?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terminal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generally faster and more flexible than 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GUI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, and a lot of pretty cool bioinformatics packages and programs require some terminal know-how.</a:t>
            </a:r>
          </a:p>
        </p:txBody>
      </p:sp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0872507-D863-5242-A578-D73ABF3B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027" y="3358472"/>
            <a:ext cx="2535300" cy="1523281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pic>
        <p:nvPicPr>
          <p:cNvPr id="24578" name="Picture 2">
            <a:extLst>
              <a:ext uri="{FF2B5EF4-FFF2-40B4-BE49-F238E27FC236}">
                <a16:creationId xmlns:a16="http://schemas.microsoft.com/office/drawing/2014/main" id="{535FA1EE-DD3E-E242-9108-AA905A23B2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47675"/>
          <a:stretch/>
        </p:blipFill>
        <p:spPr bwMode="auto">
          <a:xfrm>
            <a:off x="9160276" y="3165722"/>
            <a:ext cx="1896784" cy="1908781"/>
          </a:xfrm>
          <a:prstGeom prst="rect">
            <a:avLst/>
          </a:prstGeom>
          <a:noFill/>
          <a:ln w="38100">
            <a:solidFill>
              <a:srgbClr val="9F2B6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427F6DE3-F029-5F43-B3C2-7B8450971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00"/>
          <a:stretch/>
        </p:blipFill>
        <p:spPr bwMode="auto">
          <a:xfrm>
            <a:off x="3258902" y="3165723"/>
            <a:ext cx="1703723" cy="1908781"/>
          </a:xfrm>
          <a:prstGeom prst="rect">
            <a:avLst/>
          </a:prstGeom>
          <a:noFill/>
          <a:ln w="38100">
            <a:solidFill>
              <a:srgbClr val="9F2B6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543F016C-6BC1-294A-B248-711F3DB86F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751" y="2450534"/>
            <a:ext cx="1523281" cy="152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>
            <a:extLst>
              <a:ext uri="{FF2B5EF4-FFF2-40B4-BE49-F238E27FC236}">
                <a16:creationId xmlns:a16="http://schemas.microsoft.com/office/drawing/2014/main" id="{351E1A49-EACD-BF47-AD70-E05D6B321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750" y="4120114"/>
            <a:ext cx="1523281" cy="152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07435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</p:spTree>
    <p:extLst>
      <p:ext uri="{BB962C8B-B14F-4D97-AF65-F5344CB8AC3E}">
        <p14:creationId xmlns:p14="http://schemas.microsoft.com/office/powerpoint/2010/main" val="19987728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pic>
        <p:nvPicPr>
          <p:cNvPr id="13" name="Picture 1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0872507-D863-5242-A578-D73ABF3B7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1803" y="2127253"/>
            <a:ext cx="6288393" cy="3778247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</p:spTree>
    <p:extLst>
      <p:ext uri="{BB962C8B-B14F-4D97-AF65-F5344CB8AC3E}">
        <p14:creationId xmlns:p14="http://schemas.microsoft.com/office/powerpoint/2010/main" val="3525698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0F4EE8D-B004-3B4D-9991-D9E45B4FB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3" y="2127253"/>
            <a:ext cx="6288392" cy="3776500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F0F163-1542-DB4B-AA1F-005ADB984C5D}"/>
              </a:ext>
            </a:extLst>
          </p:cNvPr>
          <p:cNvSpPr txBox="1"/>
          <p:nvPr/>
        </p:nvSpPr>
        <p:spPr>
          <a:xfrm>
            <a:off x="2951803" y="5985390"/>
            <a:ext cx="6288391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cd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– change directory; change your location in a file system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2488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EFB2D1A-2E02-A042-8BA3-B908DED05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2" y="2127253"/>
            <a:ext cx="6288391" cy="3778246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51AFDB-6184-8B47-ADE6-76E944425438}"/>
              </a:ext>
            </a:extLst>
          </p:cNvPr>
          <p:cNvSpPr txBox="1"/>
          <p:nvPr/>
        </p:nvSpPr>
        <p:spPr>
          <a:xfrm>
            <a:off x="2951803" y="5985390"/>
            <a:ext cx="6288391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ls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– list; check the contents (or files) of a directory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6411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7914DBD-4DE0-5949-8D04-3EEBE2F65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1" y="2127253"/>
            <a:ext cx="6288391" cy="3778246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D16132-58DF-5140-96B3-80D9ABF390F0}"/>
              </a:ext>
            </a:extLst>
          </p:cNvPr>
          <p:cNvSpPr txBox="1"/>
          <p:nvPr/>
        </p:nvSpPr>
        <p:spPr>
          <a:xfrm>
            <a:off x="2951803" y="5985390"/>
            <a:ext cx="6288391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pwd</a:t>
            </a:r>
            <a:r>
              <a:rPr lang="en-US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– print working directory; your current location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029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6435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7914DBD-4DE0-5949-8D04-3EEBE2F65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1" y="2127253"/>
            <a:ext cx="6288391" cy="3778246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517FA5-DEA8-5249-9D38-21039B8F5890}"/>
              </a:ext>
            </a:extLst>
          </p:cNvPr>
          <p:cNvSpPr/>
          <p:nvPr/>
        </p:nvSpPr>
        <p:spPr>
          <a:xfrm>
            <a:off x="2951801" y="5308599"/>
            <a:ext cx="1780837" cy="203201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B5059D-CD9B-A64F-AF76-773349DBD840}"/>
              </a:ext>
            </a:extLst>
          </p:cNvPr>
          <p:cNvSpPr txBox="1"/>
          <p:nvPr/>
        </p:nvSpPr>
        <p:spPr>
          <a:xfrm>
            <a:off x="292100" y="5225533"/>
            <a:ext cx="266458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This is an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absolute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path.</a:t>
            </a:r>
          </a:p>
        </p:txBody>
      </p:sp>
    </p:spTree>
    <p:extLst>
      <p:ext uri="{BB962C8B-B14F-4D97-AF65-F5344CB8AC3E}">
        <p14:creationId xmlns:p14="http://schemas.microsoft.com/office/powerpoint/2010/main" val="41433243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C7F67AB-5855-2D48-8AE7-D18EF6257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1" y="2127253"/>
            <a:ext cx="6288390" cy="3790381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Path Names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B7421B-2ECA-3844-96CB-A8789CBE91F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path name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the location for a file in the file system. Kind of like a GPS coordinate, the path name tells your computer where to find a specific file.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517FA5-DEA8-5249-9D38-21039B8F5890}"/>
              </a:ext>
            </a:extLst>
          </p:cNvPr>
          <p:cNvSpPr/>
          <p:nvPr/>
        </p:nvSpPr>
        <p:spPr>
          <a:xfrm>
            <a:off x="6141921" y="5456535"/>
            <a:ext cx="576205" cy="203201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B5059D-CD9B-A64F-AF76-773349DBD840}"/>
              </a:ext>
            </a:extLst>
          </p:cNvPr>
          <p:cNvSpPr txBox="1"/>
          <p:nvPr/>
        </p:nvSpPr>
        <p:spPr>
          <a:xfrm>
            <a:off x="6575606" y="5385663"/>
            <a:ext cx="266458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This is a </a:t>
            </a:r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relative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path.</a:t>
            </a:r>
          </a:p>
        </p:txBody>
      </p:sp>
    </p:spTree>
    <p:extLst>
      <p:ext uri="{BB962C8B-B14F-4D97-AF65-F5344CB8AC3E}">
        <p14:creationId xmlns:p14="http://schemas.microsoft.com/office/powerpoint/2010/main" val="40004779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Let’s Practice!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613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2951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7592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6D364D98-F30F-D74C-A14E-14EA523B0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05" y="2023946"/>
            <a:ext cx="6288390" cy="3779954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Version Example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3191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114F468-E5D2-BD48-B95D-9DCFDCA0240F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Git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distributed version control system that helps software developers manage changes to source code over time.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C10389FB-B1A0-4B48-AC10-4FF7A5203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02" y="2269084"/>
            <a:ext cx="3209365" cy="320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339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772557C0-10D0-7246-A744-453B28490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324" y="2242804"/>
            <a:ext cx="7797800" cy="3225800"/>
          </a:xfrm>
          <a:prstGeom prst="rect">
            <a:avLst/>
          </a:prstGeom>
          <a:ln w="38100">
            <a:solidFill>
              <a:srgbClr val="9F2B68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114F468-E5D2-BD48-B95D-9DCFDCA0240F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Git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distributed version control system that helps software developers manage changes to source code over time.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C10389FB-B1A0-4B48-AC10-4FF7A5203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02" y="2269084"/>
            <a:ext cx="3209365" cy="320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39183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09382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AD63BB-5E2A-0E4D-A5A4-BD08533A9071}"/>
              </a:ext>
            </a:extLst>
          </p:cNvPr>
          <p:cNvCxnSpPr>
            <a:cxnSpLocks/>
          </p:cNvCxnSpPr>
          <p:nvPr/>
        </p:nvCxnSpPr>
        <p:spPr>
          <a:xfrm>
            <a:off x="914400" y="2247020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2569A14-2D0F-8148-8110-956900306F2C}"/>
              </a:ext>
            </a:extLst>
          </p:cNvPr>
          <p:cNvSpPr txBox="1"/>
          <p:nvPr/>
        </p:nvSpPr>
        <p:spPr>
          <a:xfrm>
            <a:off x="41195" y="1881517"/>
            <a:ext cx="175579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147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</p:spTree>
    <p:extLst>
      <p:ext uri="{BB962C8B-B14F-4D97-AF65-F5344CB8AC3E}">
        <p14:creationId xmlns:p14="http://schemas.microsoft.com/office/powerpoint/2010/main" val="4806354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9C54F6-434A-3941-8E37-56928211146B}"/>
              </a:ext>
            </a:extLst>
          </p:cNvPr>
          <p:cNvCxnSpPr>
            <a:cxnSpLocks/>
          </p:cNvCxnSpPr>
          <p:nvPr/>
        </p:nvCxnSpPr>
        <p:spPr>
          <a:xfrm flipV="1">
            <a:off x="2567279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D3F04E-89D9-5644-B946-3E38BF3D8722}"/>
              </a:ext>
            </a:extLst>
          </p:cNvPr>
          <p:cNvSpPr txBox="1"/>
          <p:nvPr/>
        </p:nvSpPr>
        <p:spPr>
          <a:xfrm>
            <a:off x="1524007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thesis_draft_v2.txt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627EB49-3EC3-5C47-81FF-86C3208542D1}"/>
              </a:ext>
            </a:extLst>
          </p:cNvPr>
          <p:cNvCxnSpPr>
            <a:cxnSpLocks/>
          </p:cNvCxnSpPr>
          <p:nvPr/>
        </p:nvCxnSpPr>
        <p:spPr>
          <a:xfrm>
            <a:off x="914400" y="2247020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6B97DE8-1638-4F42-94CB-3ECA52E4A075}"/>
              </a:ext>
            </a:extLst>
          </p:cNvPr>
          <p:cNvSpPr txBox="1"/>
          <p:nvPr/>
        </p:nvSpPr>
        <p:spPr>
          <a:xfrm>
            <a:off x="41195" y="1881517"/>
            <a:ext cx="175579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46349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9C54F6-434A-3941-8E37-56928211146B}"/>
              </a:ext>
            </a:extLst>
          </p:cNvPr>
          <p:cNvCxnSpPr>
            <a:cxnSpLocks/>
          </p:cNvCxnSpPr>
          <p:nvPr/>
        </p:nvCxnSpPr>
        <p:spPr>
          <a:xfrm flipV="1">
            <a:off x="2567279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D3F04E-89D9-5644-B946-3E38BF3D8722}"/>
              </a:ext>
            </a:extLst>
          </p:cNvPr>
          <p:cNvSpPr txBox="1"/>
          <p:nvPr/>
        </p:nvSpPr>
        <p:spPr>
          <a:xfrm>
            <a:off x="1524007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thesis_draft_v2.txt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807F26-265B-0C49-8C95-80A09929151B}"/>
              </a:ext>
            </a:extLst>
          </p:cNvPr>
          <p:cNvCxnSpPr>
            <a:cxnSpLocks/>
          </p:cNvCxnSpPr>
          <p:nvPr/>
        </p:nvCxnSpPr>
        <p:spPr>
          <a:xfrm flipV="1">
            <a:off x="5295925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B93DCC-F8E5-904C-AF71-A371452980B0}"/>
              </a:ext>
            </a:extLst>
          </p:cNvPr>
          <p:cNvSpPr txBox="1"/>
          <p:nvPr/>
        </p:nvSpPr>
        <p:spPr>
          <a:xfrm>
            <a:off x="4252653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thesis_draft_v3.txt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682470-ABCD-0F48-B238-FB2CA5A00AFE}"/>
              </a:ext>
            </a:extLst>
          </p:cNvPr>
          <p:cNvCxnSpPr>
            <a:cxnSpLocks/>
          </p:cNvCxnSpPr>
          <p:nvPr/>
        </p:nvCxnSpPr>
        <p:spPr>
          <a:xfrm>
            <a:off x="914400" y="2247020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4E98C45-874E-6E42-B1AB-82A2BCF98503}"/>
              </a:ext>
            </a:extLst>
          </p:cNvPr>
          <p:cNvSpPr txBox="1"/>
          <p:nvPr/>
        </p:nvSpPr>
        <p:spPr>
          <a:xfrm>
            <a:off x="41195" y="1881517"/>
            <a:ext cx="175579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042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E4FC74E-1CAF-1740-9CC0-995DB87B7391}"/>
              </a:ext>
            </a:extLst>
          </p:cNvPr>
          <p:cNvCxnSpPr>
            <a:cxnSpLocks/>
          </p:cNvCxnSpPr>
          <p:nvPr/>
        </p:nvCxnSpPr>
        <p:spPr>
          <a:xfrm>
            <a:off x="914400" y="2247020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B8E51EF-598E-8A48-B781-342498197134}"/>
              </a:ext>
            </a:extLst>
          </p:cNvPr>
          <p:cNvSpPr txBox="1"/>
          <p:nvPr/>
        </p:nvSpPr>
        <p:spPr>
          <a:xfrm>
            <a:off x="41195" y="1881517"/>
            <a:ext cx="175579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9C54F6-434A-3941-8E37-56928211146B}"/>
              </a:ext>
            </a:extLst>
          </p:cNvPr>
          <p:cNvCxnSpPr>
            <a:cxnSpLocks/>
          </p:cNvCxnSpPr>
          <p:nvPr/>
        </p:nvCxnSpPr>
        <p:spPr>
          <a:xfrm flipV="1">
            <a:off x="2567279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D3F04E-89D9-5644-B946-3E38BF3D8722}"/>
              </a:ext>
            </a:extLst>
          </p:cNvPr>
          <p:cNvSpPr txBox="1"/>
          <p:nvPr/>
        </p:nvSpPr>
        <p:spPr>
          <a:xfrm>
            <a:off x="1524007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thesis_draft_v2.txt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807F26-265B-0C49-8C95-80A09929151B}"/>
              </a:ext>
            </a:extLst>
          </p:cNvPr>
          <p:cNvCxnSpPr>
            <a:cxnSpLocks/>
          </p:cNvCxnSpPr>
          <p:nvPr/>
        </p:nvCxnSpPr>
        <p:spPr>
          <a:xfrm flipV="1">
            <a:off x="5295925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B93DCC-F8E5-904C-AF71-A371452980B0}"/>
              </a:ext>
            </a:extLst>
          </p:cNvPr>
          <p:cNvSpPr txBox="1"/>
          <p:nvPr/>
        </p:nvSpPr>
        <p:spPr>
          <a:xfrm>
            <a:off x="4252653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thesis_draft_v3.txt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A7BE1E-AF55-7A48-B9E0-B92981247275}"/>
              </a:ext>
            </a:extLst>
          </p:cNvPr>
          <p:cNvSpPr txBox="1"/>
          <p:nvPr/>
        </p:nvSpPr>
        <p:spPr>
          <a:xfrm>
            <a:off x="5609013" y="1877688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thesis_draft_v4.txt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B1729E-1D43-8E4F-B567-6434322A84EF}"/>
              </a:ext>
            </a:extLst>
          </p:cNvPr>
          <p:cNvCxnSpPr>
            <a:cxnSpLocks/>
          </p:cNvCxnSpPr>
          <p:nvPr/>
        </p:nvCxnSpPr>
        <p:spPr>
          <a:xfrm>
            <a:off x="6667525" y="2247019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594746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E4FC74E-1CAF-1740-9CC0-995DB87B7391}"/>
              </a:ext>
            </a:extLst>
          </p:cNvPr>
          <p:cNvCxnSpPr>
            <a:cxnSpLocks/>
          </p:cNvCxnSpPr>
          <p:nvPr/>
        </p:nvCxnSpPr>
        <p:spPr>
          <a:xfrm>
            <a:off x="914400" y="2247020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B8E51EF-598E-8A48-B781-342498197134}"/>
              </a:ext>
            </a:extLst>
          </p:cNvPr>
          <p:cNvSpPr txBox="1"/>
          <p:nvPr/>
        </p:nvSpPr>
        <p:spPr>
          <a:xfrm>
            <a:off x="41195" y="1881517"/>
            <a:ext cx="1755795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09C54F6-434A-3941-8E37-56928211146B}"/>
              </a:ext>
            </a:extLst>
          </p:cNvPr>
          <p:cNvCxnSpPr>
            <a:cxnSpLocks/>
          </p:cNvCxnSpPr>
          <p:nvPr/>
        </p:nvCxnSpPr>
        <p:spPr>
          <a:xfrm flipV="1">
            <a:off x="2567279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FD3F04E-89D9-5644-B946-3E38BF3D8722}"/>
              </a:ext>
            </a:extLst>
          </p:cNvPr>
          <p:cNvSpPr txBox="1"/>
          <p:nvPr/>
        </p:nvSpPr>
        <p:spPr>
          <a:xfrm>
            <a:off x="1524007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thesis_draft_v2.txt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5807F26-265B-0C49-8C95-80A09929151B}"/>
              </a:ext>
            </a:extLst>
          </p:cNvPr>
          <p:cNvCxnSpPr>
            <a:cxnSpLocks/>
          </p:cNvCxnSpPr>
          <p:nvPr/>
        </p:nvCxnSpPr>
        <p:spPr>
          <a:xfrm flipV="1">
            <a:off x="5295925" y="3326864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F2B93DCC-F8E5-904C-AF71-A371452980B0}"/>
              </a:ext>
            </a:extLst>
          </p:cNvPr>
          <p:cNvSpPr txBox="1"/>
          <p:nvPr/>
        </p:nvSpPr>
        <p:spPr>
          <a:xfrm>
            <a:off x="4252653" y="4107933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thesis_draft_v3.txt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A7BE1E-AF55-7A48-B9E0-B92981247275}"/>
              </a:ext>
            </a:extLst>
          </p:cNvPr>
          <p:cNvSpPr txBox="1"/>
          <p:nvPr/>
        </p:nvSpPr>
        <p:spPr>
          <a:xfrm>
            <a:off x="5609013" y="1877688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thesis_draft_v4.txt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DB1729E-1D43-8E4F-B567-6434322A84EF}"/>
              </a:ext>
            </a:extLst>
          </p:cNvPr>
          <p:cNvCxnSpPr>
            <a:cxnSpLocks/>
          </p:cNvCxnSpPr>
          <p:nvPr/>
        </p:nvCxnSpPr>
        <p:spPr>
          <a:xfrm>
            <a:off x="6667525" y="2247019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98C528-71D5-FA49-A43F-40FAC124D3F6}"/>
              </a:ext>
            </a:extLst>
          </p:cNvPr>
          <p:cNvSpPr txBox="1"/>
          <p:nvPr/>
        </p:nvSpPr>
        <p:spPr>
          <a:xfrm>
            <a:off x="9421036" y="1876081"/>
            <a:ext cx="2147504" cy="369332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thesis_final.txt</a:t>
            </a: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16A90A3-9480-8D42-8B47-7CA1401BAFD5}"/>
              </a:ext>
            </a:extLst>
          </p:cNvPr>
          <p:cNvCxnSpPr>
            <a:cxnSpLocks/>
          </p:cNvCxnSpPr>
          <p:nvPr/>
        </p:nvCxnSpPr>
        <p:spPr>
          <a:xfrm>
            <a:off x="10663517" y="2247019"/>
            <a:ext cx="0" cy="781069"/>
          </a:xfrm>
          <a:prstGeom prst="line">
            <a:avLst/>
          </a:prstGeom>
          <a:ln w="38100">
            <a:solidFill>
              <a:srgbClr val="9F2B6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22265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1075854-EF0B-5C40-95E7-CAB533FE2C3B}"/>
              </a:ext>
            </a:extLst>
          </p:cNvPr>
          <p:cNvCxnSpPr/>
          <p:nvPr/>
        </p:nvCxnSpPr>
        <p:spPr>
          <a:xfrm>
            <a:off x="914400" y="3189077"/>
            <a:ext cx="9749117" cy="0"/>
          </a:xfrm>
          <a:prstGeom prst="line">
            <a:avLst/>
          </a:prstGeom>
          <a:ln w="76200">
            <a:solidFill>
              <a:srgbClr val="DD851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2776" name="Picture 8">
            <a:extLst>
              <a:ext uri="{FF2B5EF4-FFF2-40B4-BE49-F238E27FC236}">
                <a16:creationId xmlns:a16="http://schemas.microsoft.com/office/drawing/2014/main" id="{6D9BA954-5D4C-EF48-991F-6DC24273A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128804" y="3431868"/>
            <a:ext cx="2937363" cy="293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5608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E087AA2-2A3D-4F4C-A523-56A363A847A9}"/>
              </a:ext>
            </a:extLst>
          </p:cNvPr>
          <p:cNvGrpSpPr/>
          <p:nvPr/>
        </p:nvGrpSpPr>
        <p:grpSpPr>
          <a:xfrm>
            <a:off x="914400" y="958535"/>
            <a:ext cx="11151767" cy="5410696"/>
            <a:chOff x="1062318" y="1319482"/>
            <a:chExt cx="11151767" cy="54106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075854-EF0B-5C40-95E7-CAB533FE2C3B}"/>
                </a:ext>
              </a:extLst>
            </p:cNvPr>
            <p:cNvCxnSpPr/>
            <p:nvPr/>
          </p:nvCxnSpPr>
          <p:spPr>
            <a:xfrm>
              <a:off x="1062318" y="3550024"/>
              <a:ext cx="9749117" cy="0"/>
            </a:xfrm>
            <a:prstGeom prst="line">
              <a:avLst/>
            </a:prstGeom>
            <a:ln w="76200">
              <a:solidFill>
                <a:srgbClr val="DD8511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C82BCA-8F10-D246-AE6E-E783E819A3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2988" y="2572720"/>
              <a:ext cx="1082754" cy="977304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B34E8B4-E0D5-2044-B506-4B9948A902A8}"/>
                </a:ext>
              </a:extLst>
            </p:cNvPr>
            <p:cNvCxnSpPr>
              <a:cxnSpLocks/>
            </p:cNvCxnSpPr>
            <p:nvPr/>
          </p:nvCxnSpPr>
          <p:spPr>
            <a:xfrm>
              <a:off x="2355742" y="3550023"/>
              <a:ext cx="704201" cy="797387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E3239C1-20DA-A745-9207-FF9147B2DE1F}"/>
                </a:ext>
              </a:extLst>
            </p:cNvPr>
            <p:cNvCxnSpPr>
              <a:cxnSpLocks/>
            </p:cNvCxnSpPr>
            <p:nvPr/>
          </p:nvCxnSpPr>
          <p:spPr>
            <a:xfrm>
              <a:off x="3304761" y="3550023"/>
              <a:ext cx="1231143" cy="707786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3EBC893-F488-7441-A4F2-AB5EA452C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4527" y="3152274"/>
              <a:ext cx="1564062" cy="39774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56537D9-B46F-6142-8945-440AAA834262}"/>
                </a:ext>
              </a:extLst>
            </p:cNvPr>
            <p:cNvCxnSpPr>
              <a:cxnSpLocks/>
            </p:cNvCxnSpPr>
            <p:nvPr/>
          </p:nvCxnSpPr>
          <p:spPr>
            <a:xfrm>
              <a:off x="5427165" y="3550022"/>
              <a:ext cx="639119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EE6FD2F-F1BD-D240-98A4-0E1244DCA7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5997" y="2406316"/>
              <a:ext cx="1615247" cy="114370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A23B5B-1776-B74C-95F1-5626C6C6A963}"/>
                </a:ext>
              </a:extLst>
            </p:cNvPr>
            <p:cNvCxnSpPr>
              <a:cxnSpLocks/>
            </p:cNvCxnSpPr>
            <p:nvPr/>
          </p:nvCxnSpPr>
          <p:spPr>
            <a:xfrm>
              <a:off x="8271244" y="3550022"/>
              <a:ext cx="1657310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083831-ED6E-894C-98AD-90156FEA39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5719" y="3061372"/>
              <a:ext cx="945716" cy="488652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260409F8-58BA-F942-B907-6A4980C2F0E7}"/>
                </a:ext>
              </a:extLst>
            </p:cNvPr>
            <p:cNvSpPr/>
            <p:nvPr/>
          </p:nvSpPr>
          <p:spPr>
            <a:xfrm rot="18925037">
              <a:off x="1472522" y="3164014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9A9EFBE7-86D2-114A-9AC6-54B40D9C8E09}"/>
                </a:ext>
              </a:extLst>
            </p:cNvPr>
            <p:cNvSpPr/>
            <p:nvPr/>
          </p:nvSpPr>
          <p:spPr>
            <a:xfrm rot="8173259">
              <a:off x="5757249" y="1319482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776" name="Picture 8">
              <a:extLst>
                <a:ext uri="{FF2B5EF4-FFF2-40B4-BE49-F238E27FC236}">
                  <a16:creationId xmlns:a16="http://schemas.microsoft.com/office/drawing/2014/main" id="{6D9BA954-5D4C-EF48-991F-6DC24273A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276722" y="3792815"/>
              <a:ext cx="2937363" cy="2937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310767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E087AA2-2A3D-4F4C-A523-56A363A847A9}"/>
              </a:ext>
            </a:extLst>
          </p:cNvPr>
          <p:cNvGrpSpPr/>
          <p:nvPr/>
        </p:nvGrpSpPr>
        <p:grpSpPr>
          <a:xfrm>
            <a:off x="914400" y="958535"/>
            <a:ext cx="11151767" cy="5410696"/>
            <a:chOff x="1062318" y="1319482"/>
            <a:chExt cx="11151767" cy="54106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075854-EF0B-5C40-95E7-CAB533FE2C3B}"/>
                </a:ext>
              </a:extLst>
            </p:cNvPr>
            <p:cNvCxnSpPr/>
            <p:nvPr/>
          </p:nvCxnSpPr>
          <p:spPr>
            <a:xfrm>
              <a:off x="1062318" y="3550024"/>
              <a:ext cx="9749117" cy="0"/>
            </a:xfrm>
            <a:prstGeom prst="line">
              <a:avLst/>
            </a:prstGeom>
            <a:ln w="76200">
              <a:solidFill>
                <a:srgbClr val="DD8511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C82BCA-8F10-D246-AE6E-E783E819A3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2988" y="2572720"/>
              <a:ext cx="1082754" cy="977304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B34E8B4-E0D5-2044-B506-4B9948A902A8}"/>
                </a:ext>
              </a:extLst>
            </p:cNvPr>
            <p:cNvCxnSpPr>
              <a:cxnSpLocks/>
            </p:cNvCxnSpPr>
            <p:nvPr/>
          </p:nvCxnSpPr>
          <p:spPr>
            <a:xfrm>
              <a:off x="2355742" y="3550023"/>
              <a:ext cx="704201" cy="797387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E3239C1-20DA-A745-9207-FF9147B2DE1F}"/>
                </a:ext>
              </a:extLst>
            </p:cNvPr>
            <p:cNvCxnSpPr>
              <a:cxnSpLocks/>
            </p:cNvCxnSpPr>
            <p:nvPr/>
          </p:nvCxnSpPr>
          <p:spPr>
            <a:xfrm>
              <a:off x="3304761" y="3550023"/>
              <a:ext cx="1231143" cy="707786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3EBC893-F488-7441-A4F2-AB5EA452C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4527" y="3152274"/>
              <a:ext cx="1564062" cy="39774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56537D9-B46F-6142-8945-440AAA834262}"/>
                </a:ext>
              </a:extLst>
            </p:cNvPr>
            <p:cNvCxnSpPr>
              <a:cxnSpLocks/>
            </p:cNvCxnSpPr>
            <p:nvPr/>
          </p:nvCxnSpPr>
          <p:spPr>
            <a:xfrm>
              <a:off x="5427165" y="3550022"/>
              <a:ext cx="639119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EE6FD2F-F1BD-D240-98A4-0E1244DCA7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5997" y="2406316"/>
              <a:ext cx="1615247" cy="114370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A23B5B-1776-B74C-95F1-5626C6C6A963}"/>
                </a:ext>
              </a:extLst>
            </p:cNvPr>
            <p:cNvCxnSpPr>
              <a:cxnSpLocks/>
            </p:cNvCxnSpPr>
            <p:nvPr/>
          </p:nvCxnSpPr>
          <p:spPr>
            <a:xfrm>
              <a:off x="8271244" y="3550022"/>
              <a:ext cx="1657310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083831-ED6E-894C-98AD-90156FEA39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5719" y="3061372"/>
              <a:ext cx="945716" cy="488652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260409F8-58BA-F942-B907-6A4980C2F0E7}"/>
                </a:ext>
              </a:extLst>
            </p:cNvPr>
            <p:cNvSpPr/>
            <p:nvPr/>
          </p:nvSpPr>
          <p:spPr>
            <a:xfrm rot="18925037">
              <a:off x="1472522" y="3164014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9A9EFBE7-86D2-114A-9AC6-54B40D9C8E09}"/>
                </a:ext>
              </a:extLst>
            </p:cNvPr>
            <p:cNvSpPr/>
            <p:nvPr/>
          </p:nvSpPr>
          <p:spPr>
            <a:xfrm rot="8173259">
              <a:off x="5757249" y="1319482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776" name="Picture 8">
              <a:extLst>
                <a:ext uri="{FF2B5EF4-FFF2-40B4-BE49-F238E27FC236}">
                  <a16:creationId xmlns:a16="http://schemas.microsoft.com/office/drawing/2014/main" id="{6D9BA954-5D4C-EF48-991F-6DC24273A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276722" y="3792815"/>
              <a:ext cx="2937363" cy="2937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4A1AB30-640E-444E-86E9-9A8CF0187E73}"/>
              </a:ext>
            </a:extLst>
          </p:cNvPr>
          <p:cNvSpPr/>
          <p:nvPr/>
        </p:nvSpPr>
        <p:spPr>
          <a:xfrm>
            <a:off x="809710" y="3034209"/>
            <a:ext cx="9970585" cy="310635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7A365CF-61E6-8846-85EF-D5F3A6EBA97F}"/>
              </a:ext>
            </a:extLst>
          </p:cNvPr>
          <p:cNvSpPr txBox="1"/>
          <p:nvPr/>
        </p:nvSpPr>
        <p:spPr>
          <a:xfrm>
            <a:off x="4044170" y="4146549"/>
            <a:ext cx="3748392" cy="461665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This is our 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main branch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700938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E087AA2-2A3D-4F4C-A523-56A363A847A9}"/>
              </a:ext>
            </a:extLst>
          </p:cNvPr>
          <p:cNvGrpSpPr/>
          <p:nvPr/>
        </p:nvGrpSpPr>
        <p:grpSpPr>
          <a:xfrm>
            <a:off x="914400" y="958535"/>
            <a:ext cx="11151767" cy="5410696"/>
            <a:chOff x="1062318" y="1319482"/>
            <a:chExt cx="11151767" cy="54106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075854-EF0B-5C40-95E7-CAB533FE2C3B}"/>
                </a:ext>
              </a:extLst>
            </p:cNvPr>
            <p:cNvCxnSpPr/>
            <p:nvPr/>
          </p:nvCxnSpPr>
          <p:spPr>
            <a:xfrm>
              <a:off x="1062318" y="3550024"/>
              <a:ext cx="9749117" cy="0"/>
            </a:xfrm>
            <a:prstGeom prst="line">
              <a:avLst/>
            </a:prstGeom>
            <a:ln w="76200">
              <a:solidFill>
                <a:srgbClr val="DD8511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C82BCA-8F10-D246-AE6E-E783E819A3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2988" y="2572720"/>
              <a:ext cx="1082754" cy="977304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B34E8B4-E0D5-2044-B506-4B9948A902A8}"/>
                </a:ext>
              </a:extLst>
            </p:cNvPr>
            <p:cNvCxnSpPr>
              <a:cxnSpLocks/>
            </p:cNvCxnSpPr>
            <p:nvPr/>
          </p:nvCxnSpPr>
          <p:spPr>
            <a:xfrm>
              <a:off x="2355742" y="3550023"/>
              <a:ext cx="704201" cy="797387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E3239C1-20DA-A745-9207-FF9147B2DE1F}"/>
                </a:ext>
              </a:extLst>
            </p:cNvPr>
            <p:cNvCxnSpPr>
              <a:cxnSpLocks/>
            </p:cNvCxnSpPr>
            <p:nvPr/>
          </p:nvCxnSpPr>
          <p:spPr>
            <a:xfrm>
              <a:off x="3304761" y="3550023"/>
              <a:ext cx="1231143" cy="707786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3EBC893-F488-7441-A4F2-AB5EA452C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4527" y="3152274"/>
              <a:ext cx="1564062" cy="39774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56537D9-B46F-6142-8945-440AAA834262}"/>
                </a:ext>
              </a:extLst>
            </p:cNvPr>
            <p:cNvCxnSpPr>
              <a:cxnSpLocks/>
            </p:cNvCxnSpPr>
            <p:nvPr/>
          </p:nvCxnSpPr>
          <p:spPr>
            <a:xfrm>
              <a:off x="5427165" y="3550022"/>
              <a:ext cx="639119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EE6FD2F-F1BD-D240-98A4-0E1244DCA7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5997" y="2406316"/>
              <a:ext cx="1615247" cy="114370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A23B5B-1776-B74C-95F1-5626C6C6A963}"/>
                </a:ext>
              </a:extLst>
            </p:cNvPr>
            <p:cNvCxnSpPr>
              <a:cxnSpLocks/>
            </p:cNvCxnSpPr>
            <p:nvPr/>
          </p:nvCxnSpPr>
          <p:spPr>
            <a:xfrm>
              <a:off x="8271244" y="3550022"/>
              <a:ext cx="1657310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083831-ED6E-894C-98AD-90156FEA39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5719" y="3061372"/>
              <a:ext cx="945716" cy="488652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260409F8-58BA-F942-B907-6A4980C2F0E7}"/>
                </a:ext>
              </a:extLst>
            </p:cNvPr>
            <p:cNvSpPr/>
            <p:nvPr/>
          </p:nvSpPr>
          <p:spPr>
            <a:xfrm rot="18925037">
              <a:off x="1472522" y="3164014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9A9EFBE7-86D2-114A-9AC6-54B40D9C8E09}"/>
                </a:ext>
              </a:extLst>
            </p:cNvPr>
            <p:cNvSpPr/>
            <p:nvPr/>
          </p:nvSpPr>
          <p:spPr>
            <a:xfrm rot="8173259">
              <a:off x="5757249" y="1319482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776" name="Picture 8">
              <a:extLst>
                <a:ext uri="{FF2B5EF4-FFF2-40B4-BE49-F238E27FC236}">
                  <a16:creationId xmlns:a16="http://schemas.microsoft.com/office/drawing/2014/main" id="{6D9BA954-5D4C-EF48-991F-6DC24273A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276722" y="3792815"/>
              <a:ext cx="2937363" cy="2937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46FE806-7714-D748-83C8-D4FA2C6224CF}"/>
              </a:ext>
            </a:extLst>
          </p:cNvPr>
          <p:cNvSpPr/>
          <p:nvPr/>
        </p:nvSpPr>
        <p:spPr>
          <a:xfrm rot="18999683">
            <a:off x="943034" y="2491098"/>
            <a:ext cx="1566115" cy="310635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38267D4-4F34-8247-B8F1-502CC37CA3B4}"/>
              </a:ext>
            </a:extLst>
          </p:cNvPr>
          <p:cNvSpPr txBox="1"/>
          <p:nvPr/>
        </p:nvSpPr>
        <p:spPr>
          <a:xfrm>
            <a:off x="2210983" y="1729334"/>
            <a:ext cx="2563550" cy="461665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This is a 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clone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92938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Git and GitHub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E087AA2-2A3D-4F4C-A523-56A363A847A9}"/>
              </a:ext>
            </a:extLst>
          </p:cNvPr>
          <p:cNvGrpSpPr/>
          <p:nvPr/>
        </p:nvGrpSpPr>
        <p:grpSpPr>
          <a:xfrm>
            <a:off x="914400" y="958535"/>
            <a:ext cx="11151767" cy="5410696"/>
            <a:chOff x="1062318" y="1319482"/>
            <a:chExt cx="11151767" cy="54106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1075854-EF0B-5C40-95E7-CAB533FE2C3B}"/>
                </a:ext>
              </a:extLst>
            </p:cNvPr>
            <p:cNvCxnSpPr/>
            <p:nvPr/>
          </p:nvCxnSpPr>
          <p:spPr>
            <a:xfrm>
              <a:off x="1062318" y="3550024"/>
              <a:ext cx="9749117" cy="0"/>
            </a:xfrm>
            <a:prstGeom prst="line">
              <a:avLst/>
            </a:prstGeom>
            <a:ln w="76200">
              <a:solidFill>
                <a:srgbClr val="DD8511"/>
              </a:solidFill>
            </a:ln>
            <a:effectLst>
              <a:glow rad="1397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C82BCA-8F10-D246-AE6E-E783E819A3B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72988" y="2572720"/>
              <a:ext cx="1082754" cy="977304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B34E8B4-E0D5-2044-B506-4B9948A902A8}"/>
                </a:ext>
              </a:extLst>
            </p:cNvPr>
            <p:cNvCxnSpPr>
              <a:cxnSpLocks/>
            </p:cNvCxnSpPr>
            <p:nvPr/>
          </p:nvCxnSpPr>
          <p:spPr>
            <a:xfrm>
              <a:off x="2355742" y="3550023"/>
              <a:ext cx="704201" cy="797387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E3239C1-20DA-A745-9207-FF9147B2DE1F}"/>
                </a:ext>
              </a:extLst>
            </p:cNvPr>
            <p:cNvCxnSpPr>
              <a:cxnSpLocks/>
            </p:cNvCxnSpPr>
            <p:nvPr/>
          </p:nvCxnSpPr>
          <p:spPr>
            <a:xfrm>
              <a:off x="3304761" y="3550023"/>
              <a:ext cx="1231143" cy="707786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3EBC893-F488-7441-A4F2-AB5EA452C6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94527" y="3152274"/>
              <a:ext cx="1564062" cy="39774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56537D9-B46F-6142-8945-440AAA834262}"/>
                </a:ext>
              </a:extLst>
            </p:cNvPr>
            <p:cNvCxnSpPr>
              <a:cxnSpLocks/>
            </p:cNvCxnSpPr>
            <p:nvPr/>
          </p:nvCxnSpPr>
          <p:spPr>
            <a:xfrm>
              <a:off x="5427165" y="3550022"/>
              <a:ext cx="639119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EE6FD2F-F1BD-D240-98A4-0E1244DCA7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55997" y="2406316"/>
              <a:ext cx="1615247" cy="1143708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CA23B5B-1776-B74C-95F1-5626C6C6A963}"/>
                </a:ext>
              </a:extLst>
            </p:cNvPr>
            <p:cNvCxnSpPr>
              <a:cxnSpLocks/>
            </p:cNvCxnSpPr>
            <p:nvPr/>
          </p:nvCxnSpPr>
          <p:spPr>
            <a:xfrm>
              <a:off x="8271244" y="3550022"/>
              <a:ext cx="1657310" cy="567769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9083831-ED6E-894C-98AD-90156FEA39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65719" y="3061372"/>
              <a:ext cx="945716" cy="488652"/>
            </a:xfrm>
            <a:prstGeom prst="line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260409F8-58BA-F942-B907-6A4980C2F0E7}"/>
                </a:ext>
              </a:extLst>
            </p:cNvPr>
            <p:cNvSpPr/>
            <p:nvPr/>
          </p:nvSpPr>
          <p:spPr>
            <a:xfrm rot="18925037">
              <a:off x="1472522" y="3164014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Arc 34">
              <a:extLst>
                <a:ext uri="{FF2B5EF4-FFF2-40B4-BE49-F238E27FC236}">
                  <a16:creationId xmlns:a16="http://schemas.microsoft.com/office/drawing/2014/main" id="{9A9EFBE7-86D2-114A-9AC6-54B40D9C8E09}"/>
                </a:ext>
              </a:extLst>
            </p:cNvPr>
            <p:cNvSpPr/>
            <p:nvPr/>
          </p:nvSpPr>
          <p:spPr>
            <a:xfrm rot="8173259">
              <a:off x="5757249" y="1319482"/>
              <a:ext cx="2684675" cy="2615991"/>
            </a:xfrm>
            <a:prstGeom prst="arc">
              <a:avLst/>
            </a:prstGeom>
            <a:ln w="57150">
              <a:solidFill>
                <a:srgbClr val="DE8615"/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776" name="Picture 8">
              <a:extLst>
                <a:ext uri="{FF2B5EF4-FFF2-40B4-BE49-F238E27FC236}">
                  <a16:creationId xmlns:a16="http://schemas.microsoft.com/office/drawing/2014/main" id="{6D9BA954-5D4C-EF48-991F-6DC24273A0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9276722" y="3792815"/>
              <a:ext cx="2937363" cy="29373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73259B8D-6B71-414B-BDC8-D9ECCC73B86A}"/>
              </a:ext>
            </a:extLst>
          </p:cNvPr>
          <p:cNvSpPr/>
          <p:nvPr/>
        </p:nvSpPr>
        <p:spPr>
          <a:xfrm>
            <a:off x="1711337" y="2637059"/>
            <a:ext cx="1982120" cy="552011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DBD5C3B-FBA8-E44F-919C-59A1E3A63928}"/>
              </a:ext>
            </a:extLst>
          </p:cNvPr>
          <p:cNvSpPr txBox="1"/>
          <p:nvPr/>
        </p:nvSpPr>
        <p:spPr>
          <a:xfrm>
            <a:off x="2208345" y="1788438"/>
            <a:ext cx="4091502" cy="830997"/>
          </a:xfrm>
          <a:prstGeom prst="rect">
            <a:avLst/>
          </a:prstGeom>
          <a:noFill/>
          <a:ln w="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This is a good change that was </a:t>
            </a: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merged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back in.</a:t>
            </a:r>
          </a:p>
        </p:txBody>
      </p:sp>
    </p:spTree>
    <p:extLst>
      <p:ext uri="{BB962C8B-B14F-4D97-AF65-F5344CB8AC3E}">
        <p14:creationId xmlns:p14="http://schemas.microsoft.com/office/powerpoint/2010/main" val="24129559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Let’s Practice!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940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</p:spTree>
    <p:extLst>
      <p:ext uri="{BB962C8B-B14F-4D97-AF65-F5344CB8AC3E}">
        <p14:creationId xmlns:p14="http://schemas.microsoft.com/office/powerpoint/2010/main" val="22739253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522515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3318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7DFB5B-CD0A-9E48-9D6D-C09C0B89A1FD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19" name="Picture 6">
            <a:extLst>
              <a:ext uri="{FF2B5EF4-FFF2-40B4-BE49-F238E27FC236}">
                <a16:creationId xmlns:a16="http://schemas.microsoft.com/office/drawing/2014/main" id="{9D967667-975A-9040-BC7A-DA26AC4C39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535" y="2836762"/>
            <a:ext cx="2666626" cy="223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08289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35A74940-E56A-7B46-9D8A-515049E823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535" y="2836762"/>
            <a:ext cx="2666626" cy="223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7DFB5B-CD0A-9E48-9D6D-C09C0B89A1FD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4CD1890-F494-1542-A0A1-6C3950B9B387}"/>
              </a:ext>
            </a:extLst>
          </p:cNvPr>
          <p:cNvGrpSpPr/>
          <p:nvPr/>
        </p:nvGrpSpPr>
        <p:grpSpPr>
          <a:xfrm>
            <a:off x="4269454" y="2019214"/>
            <a:ext cx="6198432" cy="4108197"/>
            <a:chOff x="4194261" y="1650999"/>
            <a:chExt cx="7386460" cy="4895598"/>
          </a:xfrm>
        </p:grpSpPr>
        <p:pic>
          <p:nvPicPr>
            <p:cNvPr id="33804" name="Picture 12">
              <a:extLst>
                <a:ext uri="{FF2B5EF4-FFF2-40B4-BE49-F238E27FC236}">
                  <a16:creationId xmlns:a16="http://schemas.microsoft.com/office/drawing/2014/main" id="{03350A5C-4B0A-C542-98A7-D10AA14A6D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94261" y="1650999"/>
              <a:ext cx="7386460" cy="4895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471EF6D-9506-BD4F-A6A4-704F484DA019}"/>
                </a:ext>
              </a:extLst>
            </p:cNvPr>
            <p:cNvGrpSpPr/>
            <p:nvPr/>
          </p:nvGrpSpPr>
          <p:grpSpPr>
            <a:xfrm>
              <a:off x="9062030" y="2258291"/>
              <a:ext cx="1840507" cy="1840507"/>
              <a:chOff x="4567385" y="1803400"/>
              <a:chExt cx="3251200" cy="3251200"/>
            </a:xfrm>
          </p:grpSpPr>
          <p:pic>
            <p:nvPicPr>
              <p:cNvPr id="33802" name="Picture 10">
                <a:extLst>
                  <a:ext uri="{FF2B5EF4-FFF2-40B4-BE49-F238E27FC236}">
                    <a16:creationId xmlns:a16="http://schemas.microsoft.com/office/drawing/2014/main" id="{D4E2492A-FE33-1C4D-8916-103F29AF2C7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21418" y="2344695"/>
                <a:ext cx="1949164" cy="17701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800" name="Picture 8">
                <a:extLst>
                  <a:ext uri="{FF2B5EF4-FFF2-40B4-BE49-F238E27FC236}">
                    <a16:creationId xmlns:a16="http://schemas.microsoft.com/office/drawing/2014/main" id="{5FB42CC8-ABFC-704F-8B9B-FA0D5A8308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67385" y="1803400"/>
                <a:ext cx="3251200" cy="3251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CDB829-FAA6-0749-893C-A52B733CA8DA}"/>
                </a:ext>
              </a:extLst>
            </p:cNvPr>
            <p:cNvGrpSpPr/>
            <p:nvPr/>
          </p:nvGrpSpPr>
          <p:grpSpPr>
            <a:xfrm>
              <a:off x="8301558" y="3429000"/>
              <a:ext cx="1210018" cy="1210018"/>
              <a:chOff x="4567385" y="1803400"/>
              <a:chExt cx="3251200" cy="3251200"/>
            </a:xfrm>
          </p:grpSpPr>
          <p:pic>
            <p:nvPicPr>
              <p:cNvPr id="14" name="Picture 10">
                <a:extLst>
                  <a:ext uri="{FF2B5EF4-FFF2-40B4-BE49-F238E27FC236}">
                    <a16:creationId xmlns:a16="http://schemas.microsoft.com/office/drawing/2014/main" id="{D7A654FB-024C-BE42-9CD1-D3CBBD956AC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21418" y="2344695"/>
                <a:ext cx="1949164" cy="17701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8">
                <a:extLst>
                  <a:ext uri="{FF2B5EF4-FFF2-40B4-BE49-F238E27FC236}">
                    <a16:creationId xmlns:a16="http://schemas.microsoft.com/office/drawing/2014/main" id="{6369F079-39E9-B34B-B135-E0D28F8894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67385" y="1803400"/>
                <a:ext cx="3251200" cy="3251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E335-B32B-FE41-9B0C-C66ADC559AF4}"/>
                </a:ext>
              </a:extLst>
            </p:cNvPr>
            <p:cNvGrpSpPr/>
            <p:nvPr/>
          </p:nvGrpSpPr>
          <p:grpSpPr>
            <a:xfrm>
              <a:off x="7984708" y="2419834"/>
              <a:ext cx="1005864" cy="1005864"/>
              <a:chOff x="4567385" y="1803400"/>
              <a:chExt cx="3251200" cy="3251200"/>
            </a:xfrm>
          </p:grpSpPr>
          <p:pic>
            <p:nvPicPr>
              <p:cNvPr id="17" name="Picture 10">
                <a:extLst>
                  <a:ext uri="{FF2B5EF4-FFF2-40B4-BE49-F238E27FC236}">
                    <a16:creationId xmlns:a16="http://schemas.microsoft.com/office/drawing/2014/main" id="{97F22B82-79E2-5B4D-9BD6-094F6902542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21418" y="2344695"/>
                <a:ext cx="1949164" cy="177010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>
                <a:extLst>
                  <a:ext uri="{FF2B5EF4-FFF2-40B4-BE49-F238E27FC236}">
                    <a16:creationId xmlns:a16="http://schemas.microsoft.com/office/drawing/2014/main" id="{58EAFF75-9238-4647-A926-5BB5C92F8B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567385" y="1803400"/>
                <a:ext cx="3251200" cy="3251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1390920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794" name="Picture 2">
            <a:extLst>
              <a:ext uri="{FF2B5EF4-FFF2-40B4-BE49-F238E27FC236}">
                <a16:creationId xmlns:a16="http://schemas.microsoft.com/office/drawing/2014/main" id="{89636031-BA93-4F4D-BA0A-379A61402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9969" y="2042208"/>
            <a:ext cx="3143496" cy="4358120"/>
          </a:xfrm>
          <a:prstGeom prst="rect">
            <a:avLst/>
          </a:prstGeom>
          <a:noFill/>
          <a:ln w="38100">
            <a:solidFill>
              <a:srgbClr val="9F2B68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11" name="Picture 6">
            <a:extLst>
              <a:ext uri="{FF2B5EF4-FFF2-40B4-BE49-F238E27FC236}">
                <a16:creationId xmlns:a16="http://schemas.microsoft.com/office/drawing/2014/main" id="{D2DD8C58-5B1F-9547-AD0A-8BA3FD5DF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535" y="2836762"/>
            <a:ext cx="2666626" cy="2239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916108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56375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>
            <a:extLst>
              <a:ext uri="{FF2B5EF4-FFF2-40B4-BE49-F238E27FC236}">
                <a16:creationId xmlns:a16="http://schemas.microsoft.com/office/drawing/2014/main" id="{07A3DFC3-75B6-A445-BE93-0DC21138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0" y="2597589"/>
            <a:ext cx="2392218" cy="239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690820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>
            <a:extLst>
              <a:ext uri="{FF2B5EF4-FFF2-40B4-BE49-F238E27FC236}">
                <a16:creationId xmlns:a16="http://schemas.microsoft.com/office/drawing/2014/main" id="{07A3DFC3-75B6-A445-BE93-0DC21138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0" y="2597589"/>
            <a:ext cx="2392218" cy="239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721421CE-C273-E349-853C-70A70DE9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26" y="2653008"/>
            <a:ext cx="2120467" cy="218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201558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>
            <a:extLst>
              <a:ext uri="{FF2B5EF4-FFF2-40B4-BE49-F238E27FC236}">
                <a16:creationId xmlns:a16="http://schemas.microsoft.com/office/drawing/2014/main" id="{07A3DFC3-75B6-A445-BE93-0DC21138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0" y="2597589"/>
            <a:ext cx="2392218" cy="239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721421CE-C273-E349-853C-70A70DE9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26" y="2653008"/>
            <a:ext cx="2120467" cy="218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C1BBB51-5F5D-E145-8269-E03131492C75}"/>
              </a:ext>
            </a:extLst>
          </p:cNvPr>
          <p:cNvGrpSpPr/>
          <p:nvPr/>
        </p:nvGrpSpPr>
        <p:grpSpPr>
          <a:xfrm>
            <a:off x="8076480" y="2614995"/>
            <a:ext cx="2120467" cy="2186257"/>
            <a:chOff x="8076480" y="2614995"/>
            <a:chExt cx="2120467" cy="2186257"/>
          </a:xfrm>
        </p:grpSpPr>
        <p:pic>
          <p:nvPicPr>
            <p:cNvPr id="12" name="Picture 6">
              <a:extLst>
                <a:ext uri="{FF2B5EF4-FFF2-40B4-BE49-F238E27FC236}">
                  <a16:creationId xmlns:a16="http://schemas.microsoft.com/office/drawing/2014/main" id="{C024F56D-24B8-9B4F-9AFC-15636FEF40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6480" y="2614995"/>
              <a:ext cx="2120467" cy="2186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0B07B61-C9D2-3B4E-BD24-263B20E73589}"/>
                </a:ext>
              </a:extLst>
            </p:cNvPr>
            <p:cNvSpPr/>
            <p:nvPr/>
          </p:nvSpPr>
          <p:spPr>
            <a:xfrm>
              <a:off x="8547099" y="3983181"/>
              <a:ext cx="155575" cy="141143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213BB7A-0CE5-3645-9DDA-D73E2CD3F886}"/>
                </a:ext>
              </a:extLst>
            </p:cNvPr>
            <p:cNvSpPr/>
            <p:nvPr/>
          </p:nvSpPr>
          <p:spPr>
            <a:xfrm>
              <a:off x="8547099" y="4199081"/>
              <a:ext cx="155575" cy="16336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3324256-41B4-5F4F-8FBF-9ACE6410A1DC}"/>
                </a:ext>
              </a:extLst>
            </p:cNvPr>
            <p:cNvSpPr/>
            <p:nvPr/>
          </p:nvSpPr>
          <p:spPr>
            <a:xfrm>
              <a:off x="8759677" y="3983181"/>
              <a:ext cx="155575" cy="141143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28CEA4-EAC9-7247-B94C-CDBC6C788D7E}"/>
                </a:ext>
              </a:extLst>
            </p:cNvPr>
            <p:cNvSpPr/>
            <p:nvPr/>
          </p:nvSpPr>
          <p:spPr>
            <a:xfrm>
              <a:off x="8759677" y="4199081"/>
              <a:ext cx="155575" cy="16336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9160" name="Picture 8">
            <a:extLst>
              <a:ext uri="{FF2B5EF4-FFF2-40B4-BE49-F238E27FC236}">
                <a16:creationId xmlns:a16="http://schemas.microsoft.com/office/drawing/2014/main" id="{9A0A5876-9159-D14C-9D6A-FD398A61F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2571" y="3352002"/>
            <a:ext cx="1441379" cy="1694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17303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>
            <a:extLst>
              <a:ext uri="{FF2B5EF4-FFF2-40B4-BE49-F238E27FC236}">
                <a16:creationId xmlns:a16="http://schemas.microsoft.com/office/drawing/2014/main" id="{07A3DFC3-75B6-A445-BE93-0DC21138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0" y="2597589"/>
            <a:ext cx="2392218" cy="239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721421CE-C273-E349-853C-70A70DE9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26" y="2653008"/>
            <a:ext cx="2120467" cy="218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31291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E8D2A2-D008-6948-B722-72D824474815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6C321-C78C-644A-90B2-D24AF3941192}"/>
              </a:ext>
            </a:extLst>
          </p:cNvPr>
          <p:cNvSpPr txBox="1"/>
          <p:nvPr/>
        </p:nvSpPr>
        <p:spPr>
          <a:xfrm>
            <a:off x="6745422" y="2318772"/>
            <a:ext cx="4836977" cy="830997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root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Always at the top of the tree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3BB16F-3712-244D-98C8-D2AB6AAC8A87}"/>
              </a:ext>
            </a:extLst>
          </p:cNvPr>
          <p:cNvCxnSpPr/>
          <p:nvPr/>
        </p:nvCxnSpPr>
        <p:spPr>
          <a:xfrm>
            <a:off x="5118100" y="1936752"/>
            <a:ext cx="1627322" cy="38202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40375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Docker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05D3F48-574A-5540-88B3-EA00275C3E25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is an open-source containerization platform.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Containerization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is when we package a bunch of software together into an isolated, self-sufficient container.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  <p:pic>
        <p:nvPicPr>
          <p:cNvPr id="49154" name="Picture 2">
            <a:extLst>
              <a:ext uri="{FF2B5EF4-FFF2-40B4-BE49-F238E27FC236}">
                <a16:creationId xmlns:a16="http://schemas.microsoft.com/office/drawing/2014/main" id="{D79B4F12-1D37-F441-9841-157C1DD71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800" y="2268682"/>
            <a:ext cx="88519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6" name="Picture 4">
            <a:extLst>
              <a:ext uri="{FF2B5EF4-FFF2-40B4-BE49-F238E27FC236}">
                <a16:creationId xmlns:a16="http://schemas.microsoft.com/office/drawing/2014/main" id="{07A3DFC3-75B6-A445-BE93-0DC21138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910" y="2597589"/>
            <a:ext cx="2392218" cy="239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9158" name="Picture 6">
            <a:extLst>
              <a:ext uri="{FF2B5EF4-FFF2-40B4-BE49-F238E27FC236}">
                <a16:creationId xmlns:a16="http://schemas.microsoft.com/office/drawing/2014/main" id="{721421CE-C273-E349-853C-70A70DE9AF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826" y="2653008"/>
            <a:ext cx="2120467" cy="2186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C1BBB51-5F5D-E145-8269-E03131492C75}"/>
              </a:ext>
            </a:extLst>
          </p:cNvPr>
          <p:cNvGrpSpPr/>
          <p:nvPr/>
        </p:nvGrpSpPr>
        <p:grpSpPr>
          <a:xfrm>
            <a:off x="8076480" y="2614995"/>
            <a:ext cx="2120467" cy="2186257"/>
            <a:chOff x="8076480" y="2614995"/>
            <a:chExt cx="2120467" cy="2186257"/>
          </a:xfrm>
        </p:grpSpPr>
        <p:pic>
          <p:nvPicPr>
            <p:cNvPr id="12" name="Picture 6">
              <a:extLst>
                <a:ext uri="{FF2B5EF4-FFF2-40B4-BE49-F238E27FC236}">
                  <a16:creationId xmlns:a16="http://schemas.microsoft.com/office/drawing/2014/main" id="{C024F56D-24B8-9B4F-9AFC-15636FEF40C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76480" y="2614995"/>
              <a:ext cx="2120467" cy="21862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0B07B61-C9D2-3B4E-BD24-263B20E73589}"/>
                </a:ext>
              </a:extLst>
            </p:cNvPr>
            <p:cNvSpPr/>
            <p:nvPr/>
          </p:nvSpPr>
          <p:spPr>
            <a:xfrm>
              <a:off x="8547099" y="3983181"/>
              <a:ext cx="155575" cy="141143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213BB7A-0CE5-3645-9DDA-D73E2CD3F886}"/>
                </a:ext>
              </a:extLst>
            </p:cNvPr>
            <p:cNvSpPr/>
            <p:nvPr/>
          </p:nvSpPr>
          <p:spPr>
            <a:xfrm>
              <a:off x="8547099" y="4199081"/>
              <a:ext cx="155575" cy="16336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3324256-41B4-5F4F-8FBF-9ACE6410A1DC}"/>
                </a:ext>
              </a:extLst>
            </p:cNvPr>
            <p:cNvSpPr/>
            <p:nvPr/>
          </p:nvSpPr>
          <p:spPr>
            <a:xfrm>
              <a:off x="8759677" y="3983181"/>
              <a:ext cx="155575" cy="141143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228CEA4-EAC9-7247-B94C-CDBC6C788D7E}"/>
                </a:ext>
              </a:extLst>
            </p:cNvPr>
            <p:cNvSpPr/>
            <p:nvPr/>
          </p:nvSpPr>
          <p:spPr>
            <a:xfrm>
              <a:off x="8759677" y="4199081"/>
              <a:ext cx="155575" cy="163369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0178" name="Picture 2">
            <a:extLst>
              <a:ext uri="{FF2B5EF4-FFF2-40B4-BE49-F238E27FC236}">
                <a16:creationId xmlns:a16="http://schemas.microsoft.com/office/drawing/2014/main" id="{1A4AC76F-6583-1A49-98FE-AEB3CA8982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8508" y="3320673"/>
            <a:ext cx="1756816" cy="1756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55407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6632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90503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pic>
        <p:nvPicPr>
          <p:cNvPr id="34818" name="Picture 2">
            <a:extLst>
              <a:ext uri="{FF2B5EF4-FFF2-40B4-BE49-F238E27FC236}">
                <a16:creationId xmlns:a16="http://schemas.microsoft.com/office/drawing/2014/main" id="{1AFA3F5D-3F52-314B-850A-D09D72EA0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2097743"/>
            <a:ext cx="2671761" cy="2662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4" name="Picture 8">
            <a:extLst>
              <a:ext uri="{FF2B5EF4-FFF2-40B4-BE49-F238E27FC236}">
                <a16:creationId xmlns:a16="http://schemas.microsoft.com/office/drawing/2014/main" id="{CCF2BBE3-5AC4-D24B-A6FB-2D509EE6C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648" y="2279278"/>
            <a:ext cx="2967455" cy="2299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6" name="Picture 10">
            <a:extLst>
              <a:ext uri="{FF2B5EF4-FFF2-40B4-BE49-F238E27FC236}">
                <a16:creationId xmlns:a16="http://schemas.microsoft.com/office/drawing/2014/main" id="{FFCAB5FE-8464-6C4B-8079-F2E5F8773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3115" y="1776692"/>
            <a:ext cx="3952579" cy="330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7559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48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8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8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8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4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Bioinformaticians use both!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818" name="Picture 2">
            <a:extLst>
              <a:ext uri="{FF2B5EF4-FFF2-40B4-BE49-F238E27FC236}">
                <a16:creationId xmlns:a16="http://schemas.microsoft.com/office/drawing/2014/main" id="{1AFA3F5D-3F52-314B-850A-D09D72EA08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5847" y="1102659"/>
            <a:ext cx="1360895" cy="1356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824" name="Picture 8">
            <a:extLst>
              <a:ext uri="{FF2B5EF4-FFF2-40B4-BE49-F238E27FC236}">
                <a16:creationId xmlns:a16="http://schemas.microsoft.com/office/drawing/2014/main" id="{CCF2BBE3-5AC4-D24B-A6FB-2D509EE6C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5260" y="1287594"/>
            <a:ext cx="1511510" cy="1171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4B04944-EAB2-2140-9DC3-08E1A3BB8180}"/>
              </a:ext>
            </a:extLst>
          </p:cNvPr>
          <p:cNvSpPr txBox="1"/>
          <p:nvPr/>
        </p:nvSpPr>
        <p:spPr>
          <a:xfrm>
            <a:off x="1007805" y="2736003"/>
            <a:ext cx="4836977" cy="34778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General-purpose programming language that emphasizes code readability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Released in 1989, it is currently the most popular programming language (TIOBE index)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Popular data science libraries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Numpy</a:t>
            </a:r>
            <a:endParaRPr lang="en-US" sz="2000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Pandas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IDE =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Jupyter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notebooks/lab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C04EA7-9C19-DB47-B60E-F80BD98FAEDE}"/>
              </a:ext>
            </a:extLst>
          </p:cNvPr>
          <p:cNvSpPr txBox="1"/>
          <p:nvPr/>
        </p:nvSpPr>
        <p:spPr>
          <a:xfrm>
            <a:off x="6422526" y="2742253"/>
            <a:ext cx="4836977" cy="3477875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Optimized for statistical analysis and data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Released in 1995, it is currently the 14</a:t>
            </a:r>
            <a:r>
              <a:rPr lang="en-US" sz="2000" baseline="30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 most popular programming language (TIOBE index)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Tons of libraries and tools for: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Cleaning and prepping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Creating visualizations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Linear/nonlinear modeling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Statistical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IDE = RStudio</a:t>
            </a:r>
          </a:p>
        </p:txBody>
      </p:sp>
    </p:spTree>
    <p:extLst>
      <p:ext uri="{BB962C8B-B14F-4D97-AF65-F5344CB8AC3E}">
        <p14:creationId xmlns:p14="http://schemas.microsoft.com/office/powerpoint/2010/main" val="32082335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33522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>
                    <a:lumMod val="95000"/>
                    <a:lumOff val="5000"/>
                  </a:schemeClr>
                </a:solidFill>
                <a:latin typeface="Helvetica" pitchFamily="2" charset="0"/>
              </a:rPr>
              <a:t>Session 1: Coding Basics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CAC8F71-A1CE-1840-ABFC-9117A7FA0B2D}"/>
              </a:ext>
            </a:extLst>
          </p:cNvPr>
          <p:cNvSpPr txBox="1"/>
          <p:nvPr/>
        </p:nvSpPr>
        <p:spPr>
          <a:xfrm>
            <a:off x="4568594" y="1767006"/>
            <a:ext cx="3054811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u="sng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Outline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File System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Git and GitHub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Docker</a:t>
            </a:r>
          </a:p>
          <a:p>
            <a:pPr algn="ctr"/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</a:rPr>
              <a:t>Python vs R</a:t>
            </a:r>
          </a:p>
          <a:p>
            <a:pPr algn="ctr"/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80819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IDEs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842" name="Picture 2">
            <a:extLst>
              <a:ext uri="{FF2B5EF4-FFF2-40B4-BE49-F238E27FC236}">
                <a16:creationId xmlns:a16="http://schemas.microsoft.com/office/drawing/2014/main" id="{E99BA82C-20D3-DA43-A8D9-F74161F48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8269" y="2584671"/>
            <a:ext cx="2339421" cy="2714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9F821E-E628-1247-B0C4-9E507AD17FF0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An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Integrated Development Environment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(IDE) is software that gives users an environment to program, and includes developing, testing, and debugging tools.</a:t>
            </a:r>
          </a:p>
        </p:txBody>
      </p:sp>
      <p:pic>
        <p:nvPicPr>
          <p:cNvPr id="35844" name="Picture 4">
            <a:extLst>
              <a:ext uri="{FF2B5EF4-FFF2-40B4-BE49-F238E27FC236}">
                <a16:creationId xmlns:a16="http://schemas.microsoft.com/office/drawing/2014/main" id="{FC864122-9256-D248-A4D1-15B55BC03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9392" y="3124666"/>
            <a:ext cx="4664990" cy="163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721704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Let’s check out our container!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61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E8D2A2-D008-6948-B722-72D824474815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6C321-C78C-644A-90B2-D24AF3941192}"/>
              </a:ext>
            </a:extLst>
          </p:cNvPr>
          <p:cNvSpPr txBox="1"/>
          <p:nvPr/>
        </p:nvSpPr>
        <p:spPr>
          <a:xfrm>
            <a:off x="6745422" y="2318772"/>
            <a:ext cx="4836977" cy="1569660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root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Always at the top of the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Represented by a forward slash (`/`)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122E984-46EE-3F40-80CC-28EBFCAE6F5C}"/>
              </a:ext>
            </a:extLst>
          </p:cNvPr>
          <p:cNvCxnSpPr/>
          <p:nvPr/>
        </p:nvCxnSpPr>
        <p:spPr>
          <a:xfrm>
            <a:off x="5118100" y="1936752"/>
            <a:ext cx="1627322" cy="38202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73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E8D2A2-D008-6948-B722-72D824474815}"/>
              </a:ext>
            </a:extLst>
          </p:cNvPr>
          <p:cNvSpPr/>
          <p:nvPr/>
        </p:nvSpPr>
        <p:spPr>
          <a:xfrm>
            <a:off x="3644900" y="1936752"/>
            <a:ext cx="14732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B6C321-C78C-644A-90B2-D24AF3941192}"/>
              </a:ext>
            </a:extLst>
          </p:cNvPr>
          <p:cNvSpPr txBox="1"/>
          <p:nvPr/>
        </p:nvSpPr>
        <p:spPr>
          <a:xfrm>
            <a:off x="6745422" y="2318772"/>
            <a:ext cx="4836977" cy="2677656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b="1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root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Always at the top of the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Represented by a forward slash (`/`)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All directories and files on a storage device are descendants of the root!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1D267B-0033-3B4D-A867-7ECC49013AD8}"/>
              </a:ext>
            </a:extLst>
          </p:cNvPr>
          <p:cNvCxnSpPr/>
          <p:nvPr/>
        </p:nvCxnSpPr>
        <p:spPr>
          <a:xfrm>
            <a:off x="5118100" y="1936752"/>
            <a:ext cx="1627322" cy="38202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863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C9348-ACF8-5945-8A1B-8482223CC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"/>
            <a:ext cx="12192000" cy="825499"/>
          </a:xfrm>
          <a:solidFill>
            <a:srgbClr val="33A956"/>
          </a:solidFill>
        </p:spPr>
        <p:txBody>
          <a:bodyPr>
            <a:normAutofit/>
          </a:bodyPr>
          <a:lstStyle/>
          <a:p>
            <a:r>
              <a:rPr lang="en-US" sz="4800" dirty="0">
                <a:latin typeface="Helvetica" pitchFamily="2" charset="0"/>
              </a:rPr>
              <a:t>The File System</a:t>
            </a:r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83D9EE29-6405-AC4E-8281-7A658B6C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" y="5803900"/>
            <a:ext cx="825500" cy="94898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445C5C-9E2F-4B48-B95E-86C836B017E5}"/>
              </a:ext>
            </a:extLst>
          </p:cNvPr>
          <p:cNvCxnSpPr/>
          <p:nvPr/>
        </p:nvCxnSpPr>
        <p:spPr>
          <a:xfrm>
            <a:off x="0" y="825500"/>
            <a:ext cx="12192000" cy="0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1D52EB-E889-DA48-912A-A0FA61578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936752"/>
            <a:ext cx="5170623" cy="3441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9FC5F1F-E4D7-4345-8AAF-E17CF24FC484}"/>
              </a:ext>
            </a:extLst>
          </p:cNvPr>
          <p:cNvSpPr txBox="1"/>
          <p:nvPr/>
        </p:nvSpPr>
        <p:spPr>
          <a:xfrm>
            <a:off x="292100" y="952500"/>
            <a:ext cx="11671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The </a:t>
            </a:r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file system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defines how files are named, stored, and retrieved from a storage device (like your computer!).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2BE20A-23C3-7F4D-B20B-E3F0966CD658}"/>
              </a:ext>
            </a:extLst>
          </p:cNvPr>
          <p:cNvSpPr/>
          <p:nvPr/>
        </p:nvSpPr>
        <p:spPr>
          <a:xfrm>
            <a:off x="3797300" y="2597577"/>
            <a:ext cx="812800" cy="425448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566C10-6A44-4946-99E2-6B69EFBE3792}"/>
              </a:ext>
            </a:extLst>
          </p:cNvPr>
          <p:cNvSpPr txBox="1"/>
          <p:nvPr/>
        </p:nvSpPr>
        <p:spPr>
          <a:xfrm>
            <a:off x="6745422" y="2318772"/>
            <a:ext cx="4836977" cy="1200329"/>
          </a:xfrm>
          <a:prstGeom prst="rect">
            <a:avLst/>
          </a:prstGeom>
          <a:noFill/>
          <a:ln w="38100">
            <a:solidFill>
              <a:srgbClr val="9F2B68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Directories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Helvetica" pitchFamily="2" charset="0"/>
              </a:rPr>
              <a:t>Branching points in the file system (think folders!)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D6EF4C-BD20-9140-B629-387F33F3E866}"/>
              </a:ext>
            </a:extLst>
          </p:cNvPr>
          <p:cNvCxnSpPr>
            <a:cxnSpLocks/>
          </p:cNvCxnSpPr>
          <p:nvPr/>
        </p:nvCxnSpPr>
        <p:spPr>
          <a:xfrm flipV="1">
            <a:off x="4610100" y="2318772"/>
            <a:ext cx="2135322" cy="278805"/>
          </a:xfrm>
          <a:prstGeom prst="line">
            <a:avLst/>
          </a:prstGeom>
          <a:ln w="38100">
            <a:solidFill>
              <a:srgbClr val="9F2B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899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9238</TotalTime>
  <Words>1703</Words>
  <Application>Microsoft Macintosh PowerPoint</Application>
  <PresentationFormat>Widescreen</PresentationFormat>
  <Paragraphs>229</Paragraphs>
  <Slides>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Calibri Light</vt:lpstr>
      <vt:lpstr>Helvetica</vt:lpstr>
      <vt:lpstr>Office Theme</vt:lpstr>
      <vt:lpstr>PowerPoint Presentation</vt:lpstr>
      <vt:lpstr>Session 1: Coding Basics</vt:lpstr>
      <vt:lpstr>Session 1: Coding Basics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The File System</vt:lpstr>
      <vt:lpstr>Navigating the File System</vt:lpstr>
      <vt:lpstr>Navigating the File System</vt:lpstr>
      <vt:lpstr>The Terminal</vt:lpstr>
      <vt:lpstr>Why should you use the terminal?</vt:lpstr>
      <vt:lpstr>Why should you use the terminal?</vt:lpstr>
      <vt:lpstr>Why should you use the terminal?</vt:lpstr>
      <vt:lpstr>Path Names</vt:lpstr>
      <vt:lpstr>Path Names</vt:lpstr>
      <vt:lpstr>Path Names</vt:lpstr>
      <vt:lpstr>Path Names</vt:lpstr>
      <vt:lpstr>Path Names</vt:lpstr>
      <vt:lpstr>Path Names</vt:lpstr>
      <vt:lpstr>Path Names</vt:lpstr>
      <vt:lpstr>Let’s Practice!</vt:lpstr>
      <vt:lpstr>Session 1: Coding Basics</vt:lpstr>
      <vt:lpstr>Session 1: Coding Basics</vt:lpstr>
      <vt:lpstr>Version Example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Git and GitHub</vt:lpstr>
      <vt:lpstr>Let’s Practice!</vt:lpstr>
      <vt:lpstr>Session 1: Coding Basics</vt:lpstr>
      <vt:lpstr>Session 1: Coding Basics</vt:lpstr>
      <vt:lpstr>Docker</vt:lpstr>
      <vt:lpstr>Docker</vt:lpstr>
      <vt:lpstr>Docker</vt:lpstr>
      <vt:lpstr>Docker</vt:lpstr>
      <vt:lpstr>Docker</vt:lpstr>
      <vt:lpstr>Docker</vt:lpstr>
      <vt:lpstr>Docker</vt:lpstr>
      <vt:lpstr>Docker</vt:lpstr>
      <vt:lpstr>Docker</vt:lpstr>
      <vt:lpstr>Session 1: Coding Basics</vt:lpstr>
      <vt:lpstr>Session 1: Coding Basics</vt:lpstr>
      <vt:lpstr>PowerPoint Presentation</vt:lpstr>
      <vt:lpstr>Bioinformaticians use both!</vt:lpstr>
      <vt:lpstr>Session 1: Coding Basics</vt:lpstr>
      <vt:lpstr>Session 1: Coding Basics</vt:lpstr>
      <vt:lpstr>IDEs</vt:lpstr>
      <vt:lpstr>Let’s check out our container!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Winkler, Caitlin C</dc:creator>
  <cp:lastModifiedBy>Winkler, Caitlin C</cp:lastModifiedBy>
  <cp:revision>68</cp:revision>
  <dcterms:created xsi:type="dcterms:W3CDTF">2021-10-26T16:40:01Z</dcterms:created>
  <dcterms:modified xsi:type="dcterms:W3CDTF">2021-11-02T02:38:33Z</dcterms:modified>
</cp:coreProperties>
</file>

<file path=docProps/thumbnail.jpeg>
</file>